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15-2-2014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WsBKg2PtQWc" TargetMode="External"/><Relationship Id="rId2" Type="http://schemas.openxmlformats.org/officeDocument/2006/relationships/hyperlink" Target="http://www.youtube.com/watch?v=jM8_2mm0DM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vGdHMPZSlcU" TargetMode="External"/><Relationship Id="rId2" Type="http://schemas.openxmlformats.org/officeDocument/2006/relationships/hyperlink" Target="http://www.youtube.com/watch?v=lrO8cgrJJq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GNMJ0zOtccw" TargetMode="External"/><Relationship Id="rId4" Type="http://schemas.openxmlformats.org/officeDocument/2006/relationships/hyperlink" Target="http://www.youtube.com/watch?v=Mqt3Mhg0qj0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Shock flauwte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E. Flink</a:t>
            </a:r>
          </a:p>
          <a:p>
            <a:r>
              <a:rPr lang="nl-NL" dirty="0" smtClean="0"/>
              <a:t>2014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Shock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Levensbedreigend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u="sng" dirty="0" smtClean="0"/>
              <a:t>Oorzaak: </a:t>
            </a:r>
            <a:r>
              <a:rPr lang="nl-NL" dirty="0" smtClean="0"/>
              <a:t>te kort rond stromend bloed </a:t>
            </a:r>
          </a:p>
          <a:p>
            <a:pPr>
              <a:buNone/>
            </a:pPr>
            <a:r>
              <a:rPr lang="nl-NL" dirty="0" smtClean="0"/>
              <a:t>Bloedingen, ernstig vochtverlies, slechte pompfunctie hart, allergieën.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Proces: shockcirkel.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Shockcirkel </a:t>
            </a:r>
            <a:endParaRPr lang="nl-NL" dirty="0"/>
          </a:p>
        </p:txBody>
      </p:sp>
      <p:pic>
        <p:nvPicPr>
          <p:cNvPr id="4" name="Tijdelijke aanduiding voor inhoud 3" descr="shockcirkel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282895"/>
            <a:ext cx="6408711" cy="53405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Beroerte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Uitvalsverschijnselen.</a:t>
            </a:r>
          </a:p>
          <a:p>
            <a:pPr>
              <a:buNone/>
            </a:pPr>
            <a:r>
              <a:rPr lang="nl-NL" u="sng" dirty="0" smtClean="0"/>
              <a:t>Hersenbloeding:</a:t>
            </a:r>
            <a:r>
              <a:rPr lang="nl-NL" dirty="0" smtClean="0"/>
              <a:t> pijn, voelt iets knappen.</a:t>
            </a:r>
          </a:p>
          <a:p>
            <a:pPr>
              <a:buNone/>
            </a:pPr>
            <a:r>
              <a:rPr lang="nl-NL" dirty="0" smtClean="0"/>
              <a:t>Bewusteloosheid: blazende AH,scheve mond.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u="sng" dirty="0" smtClean="0"/>
              <a:t>Herseninfarct:</a:t>
            </a:r>
            <a:r>
              <a:rPr lang="nl-NL" dirty="0" smtClean="0"/>
              <a:t> bloedvat verstopt</a:t>
            </a:r>
          </a:p>
          <a:p>
            <a:pPr>
              <a:buNone/>
            </a:pPr>
            <a:r>
              <a:rPr lang="nl-NL" dirty="0" smtClean="0"/>
              <a:t>Plotseling halfzijdige verlamming.</a:t>
            </a:r>
          </a:p>
          <a:p>
            <a:pPr>
              <a:buNone/>
            </a:pPr>
            <a:r>
              <a:rPr lang="nl-NL" dirty="0" smtClean="0"/>
              <a:t>Spraakstoornissen.</a:t>
            </a:r>
          </a:p>
          <a:p>
            <a:pPr>
              <a:buNone/>
            </a:pPr>
            <a:r>
              <a:rPr lang="nl-NL" dirty="0" smtClean="0"/>
              <a:t>Blijft bij kennis.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Epilepsie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Vallende ziekte.</a:t>
            </a:r>
          </a:p>
          <a:p>
            <a:pPr>
              <a:buNone/>
            </a:pPr>
            <a:r>
              <a:rPr lang="nl-NL" dirty="0" smtClean="0"/>
              <a:t>Insulten, toevallen.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Verlies van bewustzijn, valt neer.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Elektrische activiteit hersenen verstoord.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Epilepsie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Fasen:</a:t>
            </a:r>
          </a:p>
          <a:p>
            <a:pPr>
              <a:buNone/>
            </a:pPr>
            <a:r>
              <a:rPr lang="nl-NL" u="sng" dirty="0" smtClean="0"/>
              <a:t>Krampfase:</a:t>
            </a:r>
            <a:r>
              <a:rPr lang="nl-NL" dirty="0" smtClean="0"/>
              <a:t> alle spieren verkrampen</a:t>
            </a:r>
          </a:p>
          <a:p>
            <a:pPr>
              <a:buNone/>
            </a:pPr>
            <a:r>
              <a:rPr lang="nl-NL" dirty="0" smtClean="0"/>
              <a:t>                     AH stopt, cyanose.</a:t>
            </a:r>
          </a:p>
          <a:p>
            <a:pPr>
              <a:buNone/>
            </a:pPr>
            <a:r>
              <a:rPr lang="nl-NL" u="sng" dirty="0" smtClean="0">
                <a:hlinkClick r:id="rId3"/>
              </a:rPr>
              <a:t>Schokfase</a:t>
            </a:r>
            <a:r>
              <a:rPr lang="nl-NL" u="sng" dirty="0" smtClean="0"/>
              <a:t>: </a:t>
            </a:r>
            <a:r>
              <a:rPr lang="nl-NL" dirty="0" smtClean="0"/>
              <a:t>schokt met hoofd, armen, benen.</a:t>
            </a:r>
          </a:p>
          <a:p>
            <a:pPr>
              <a:buNone/>
            </a:pPr>
            <a:r>
              <a:rPr lang="nl-NL" dirty="0" smtClean="0"/>
              <a:t>                    tongbeet: bloed uit mond.</a:t>
            </a:r>
          </a:p>
          <a:p>
            <a:pPr>
              <a:buNone/>
            </a:pPr>
            <a:r>
              <a:rPr lang="nl-NL" u="sng" dirty="0" smtClean="0"/>
              <a:t>Ontspanningsfase:</a:t>
            </a:r>
            <a:r>
              <a:rPr lang="nl-NL" dirty="0" smtClean="0"/>
              <a:t> spieren verslappen, AH weer, komt weer bij, verward, vermoeid, </a:t>
            </a:r>
            <a:r>
              <a:rPr lang="nl-NL" dirty="0" err="1" smtClean="0"/>
              <a:t>hoofd-</a:t>
            </a:r>
            <a:r>
              <a:rPr lang="nl-NL" dirty="0" smtClean="0"/>
              <a:t>,</a:t>
            </a:r>
          </a:p>
          <a:p>
            <a:pPr>
              <a:buNone/>
            </a:pPr>
            <a:r>
              <a:rPr lang="nl-NL" dirty="0" smtClean="0"/>
              <a:t>    spierpijn, ‘</a:t>
            </a:r>
            <a:r>
              <a:rPr lang="nl-NL" dirty="0" err="1" smtClean="0"/>
              <a:t>kater-gevoel</a:t>
            </a:r>
            <a:r>
              <a:rPr lang="nl-NL" dirty="0" smtClean="0"/>
              <a:t>’.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te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Controle Bewustzijn, ademhaling.</a:t>
            </a:r>
          </a:p>
          <a:p>
            <a:pPr>
              <a:buNone/>
            </a:pPr>
            <a:r>
              <a:rPr lang="nl-NL" dirty="0" smtClean="0"/>
              <a:t>Hulp roepen.</a:t>
            </a:r>
          </a:p>
          <a:p>
            <a:pPr>
              <a:buNone/>
            </a:pPr>
            <a:r>
              <a:rPr lang="nl-NL" dirty="0" err="1" smtClean="0">
                <a:solidFill>
                  <a:schemeClr val="bg1"/>
                </a:solidFill>
                <a:hlinkClick r:id="rId2"/>
              </a:rPr>
              <a:t>Rautek</a:t>
            </a:r>
            <a:r>
              <a:rPr lang="nl-NL" dirty="0" smtClean="0">
                <a:solidFill>
                  <a:schemeClr val="bg1"/>
                </a:solidFill>
                <a:hlinkClick r:id="rId2"/>
              </a:rPr>
              <a:t> greep</a:t>
            </a:r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  <a:hlinkClick r:id="rId3"/>
              </a:rPr>
              <a:t>stabiele zijligging</a:t>
            </a:r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  <a:hlinkClick r:id="rId4"/>
              </a:rPr>
              <a:t>stabiel zijligging: buik naar rug</a:t>
            </a:r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dirty="0" err="1" smtClean="0">
                <a:solidFill>
                  <a:schemeClr val="bg1"/>
                </a:solidFill>
                <a:hlinkClick r:id="rId5"/>
              </a:rPr>
              <a:t>Heimlich</a:t>
            </a:r>
            <a:r>
              <a:rPr lang="nl-NL" dirty="0" smtClean="0">
                <a:solidFill>
                  <a:schemeClr val="bg1"/>
                </a:solidFill>
                <a:hlinkClick r:id="rId5"/>
              </a:rPr>
              <a:t> greep</a:t>
            </a:r>
            <a:endParaRPr lang="nl-NL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Vragen?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</a:t>
            </a:r>
            <a:r>
              <a:rPr lang="nl-NL" baseline="30000" dirty="0" smtClean="0"/>
              <a:t>e</a:t>
            </a:r>
            <a:r>
              <a:rPr lang="nl-NL" dirty="0" smtClean="0"/>
              <a:t> hulpverlenen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5 stappen:</a:t>
            </a:r>
          </a:p>
          <a:p>
            <a:pPr marL="514350" indent="-514350">
              <a:buFont typeface="+mj-lt"/>
              <a:buAutoNum type="arabicParenR"/>
            </a:pPr>
            <a:r>
              <a:rPr lang="nl-NL" dirty="0" smtClean="0"/>
              <a:t>Gevaar inschatten</a:t>
            </a:r>
          </a:p>
          <a:p>
            <a:pPr marL="514350" indent="-514350">
              <a:buFont typeface="+mj-lt"/>
              <a:buAutoNum type="arabicParenR"/>
            </a:pPr>
            <a:r>
              <a:rPr lang="nl-NL" dirty="0" smtClean="0"/>
              <a:t>Wat mankeert slachtoffer</a:t>
            </a:r>
          </a:p>
          <a:p>
            <a:pPr marL="514350" indent="-514350">
              <a:buFont typeface="+mj-lt"/>
              <a:buAutoNum type="arabicParenR"/>
            </a:pPr>
            <a:r>
              <a:rPr lang="nl-NL" dirty="0" smtClean="0"/>
              <a:t>Geruststellen: slachtoffer, omstanders</a:t>
            </a:r>
          </a:p>
          <a:p>
            <a:pPr marL="514350" indent="-514350">
              <a:buFont typeface="+mj-lt"/>
              <a:buAutoNum type="arabicParenR"/>
            </a:pPr>
            <a:r>
              <a:rPr lang="nl-NL" dirty="0" smtClean="0"/>
              <a:t>Inroepen deskundige hulp</a:t>
            </a:r>
          </a:p>
          <a:p>
            <a:pPr marL="514350" indent="-514350">
              <a:buFont typeface="+mj-lt"/>
              <a:buAutoNum type="arabicParenR"/>
            </a:pPr>
            <a:r>
              <a:rPr lang="nl-NL" dirty="0" smtClean="0"/>
              <a:t>Slachtoffer helpen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Gegevens 112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2392" cy="4525963"/>
          </a:xfrm>
        </p:spPr>
        <p:txBody>
          <a:bodyPr/>
          <a:lstStyle/>
          <a:p>
            <a:pPr>
              <a:buNone/>
            </a:pPr>
            <a:r>
              <a:rPr lang="nl-NL" dirty="0" smtClean="0"/>
              <a:t>N</a:t>
            </a:r>
          </a:p>
          <a:p>
            <a:pPr>
              <a:buNone/>
            </a:pPr>
            <a:r>
              <a:rPr lang="nl-NL" dirty="0" smtClean="0"/>
              <a:t>A </a:t>
            </a:r>
          </a:p>
          <a:p>
            <a:pPr>
              <a:buNone/>
            </a:pPr>
            <a:r>
              <a:rPr lang="nl-NL" dirty="0" smtClean="0"/>
              <a:t>L</a:t>
            </a:r>
          </a:p>
          <a:p>
            <a:pPr>
              <a:buNone/>
            </a:pPr>
            <a:r>
              <a:rPr lang="nl-NL" dirty="0" smtClean="0"/>
              <a:t>O</a:t>
            </a:r>
          </a:p>
          <a:p>
            <a:pPr>
              <a:buNone/>
            </a:pPr>
            <a:r>
              <a:rPr lang="nl-NL" dirty="0" smtClean="0"/>
              <a:t>P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043608" y="1600200"/>
            <a:ext cx="7643192" cy="4525963"/>
          </a:xfrm>
        </p:spPr>
        <p:txBody>
          <a:bodyPr/>
          <a:lstStyle/>
          <a:p>
            <a:pPr>
              <a:buNone/>
            </a:pPr>
            <a:r>
              <a:rPr lang="nl-NL" dirty="0" smtClean="0"/>
              <a:t>Naam beller</a:t>
            </a:r>
          </a:p>
          <a:p>
            <a:pPr>
              <a:buNone/>
            </a:pPr>
            <a:r>
              <a:rPr lang="nl-NL" dirty="0" smtClean="0"/>
              <a:t>Aantal slachtoffers</a:t>
            </a:r>
          </a:p>
          <a:p>
            <a:pPr>
              <a:buNone/>
            </a:pPr>
            <a:r>
              <a:rPr lang="nl-NL" dirty="0" smtClean="0"/>
              <a:t>Letsel, welk</a:t>
            </a:r>
          </a:p>
          <a:p>
            <a:pPr>
              <a:buNone/>
            </a:pPr>
            <a:r>
              <a:rPr lang="nl-NL" dirty="0" smtClean="0"/>
              <a:t>Oorzaak</a:t>
            </a:r>
          </a:p>
          <a:p>
            <a:pPr>
              <a:buNone/>
            </a:pPr>
            <a:r>
              <a:rPr lang="nl-NL" dirty="0" smtClean="0"/>
              <a:t>Plaats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controles?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Bewustzijn</a:t>
            </a:r>
          </a:p>
          <a:p>
            <a:r>
              <a:rPr lang="nl-NL" dirty="0" smtClean="0"/>
              <a:t>Ademhaling</a:t>
            </a:r>
          </a:p>
          <a:p>
            <a:endParaRPr lang="nl-NL" dirty="0" smtClean="0"/>
          </a:p>
          <a:p>
            <a:pPr>
              <a:buNone/>
            </a:pPr>
            <a:r>
              <a:rPr lang="nl-NL" dirty="0" smtClean="0"/>
              <a:t>Geen AH = geen circulatie</a:t>
            </a:r>
          </a:p>
          <a:p>
            <a:pPr>
              <a:buNone/>
            </a:pPr>
            <a:r>
              <a:rPr lang="nl-NL" dirty="0" smtClean="0"/>
              <a:t>Dus reanimeren.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zie je/ zie je niet?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525963"/>
          </a:xfrm>
        </p:spPr>
        <p:txBody>
          <a:bodyPr/>
          <a:lstStyle/>
          <a:p>
            <a:pPr>
              <a:buNone/>
            </a:pPr>
            <a:r>
              <a:rPr lang="nl-NL" u="sng" dirty="0" smtClean="0"/>
              <a:t>Bewustzijn.</a:t>
            </a:r>
          </a:p>
          <a:p>
            <a:pPr>
              <a:buNone/>
            </a:pPr>
            <a:r>
              <a:rPr lang="nl-NL" dirty="0" smtClean="0"/>
              <a:t>Aanspreken:</a:t>
            </a:r>
          </a:p>
          <a:p>
            <a:r>
              <a:rPr lang="nl-NL" dirty="0" smtClean="0"/>
              <a:t>Reageert adequaat </a:t>
            </a:r>
          </a:p>
          <a:p>
            <a:r>
              <a:rPr lang="nl-NL" dirty="0" smtClean="0"/>
              <a:t>Geen reactie (ook niet op pijn)</a:t>
            </a:r>
          </a:p>
          <a:p>
            <a:pPr>
              <a:buNone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zie je/ zie je niet?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Ademhaling:</a:t>
            </a:r>
          </a:p>
          <a:p>
            <a:pPr>
              <a:buNone/>
            </a:pPr>
            <a:r>
              <a:rPr lang="nl-NL" dirty="0" smtClean="0"/>
              <a:t>Kijken en voelen:</a:t>
            </a:r>
          </a:p>
          <a:p>
            <a:pPr>
              <a:buNone/>
            </a:pPr>
            <a:r>
              <a:rPr lang="nl-NL" dirty="0" smtClean="0"/>
              <a:t>Borstkas gaat op en neer </a:t>
            </a:r>
          </a:p>
          <a:p>
            <a:pPr>
              <a:buNone/>
            </a:pPr>
            <a:r>
              <a:rPr lang="nl-NL" dirty="0" smtClean="0"/>
              <a:t>Beweegt niet.</a:t>
            </a:r>
          </a:p>
          <a:p>
            <a:pPr>
              <a:buNone/>
            </a:pPr>
            <a:r>
              <a:rPr lang="nl-NL" dirty="0" smtClean="0"/>
              <a:t>Geen vreemde geuren.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zie je/ zie je niet?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Circulatie.</a:t>
            </a:r>
          </a:p>
          <a:p>
            <a:pPr>
              <a:buNone/>
            </a:pPr>
            <a:r>
              <a:rPr lang="nl-NL" dirty="0" smtClean="0"/>
              <a:t>Kijken en voelen:</a:t>
            </a:r>
          </a:p>
          <a:p>
            <a:pPr>
              <a:buNone/>
            </a:pPr>
            <a:r>
              <a:rPr lang="nl-NL" dirty="0" smtClean="0"/>
              <a:t>Kleur huid: grauw/ blauw</a:t>
            </a:r>
          </a:p>
          <a:p>
            <a:pPr>
              <a:buNone/>
            </a:pPr>
            <a:r>
              <a:rPr lang="nl-NL" dirty="0" smtClean="0"/>
              <a:t>Geen hartslag</a:t>
            </a:r>
          </a:p>
          <a:p>
            <a:pPr>
              <a:buNone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Ziektebeelden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Flauwte:</a:t>
            </a:r>
          </a:p>
          <a:p>
            <a:pPr>
              <a:buNone/>
            </a:pPr>
            <a:r>
              <a:rPr lang="nl-NL" dirty="0" smtClean="0"/>
              <a:t>= bewustzijnsdaling/ bewusteloosheid</a:t>
            </a:r>
          </a:p>
          <a:p>
            <a:pPr>
              <a:buNone/>
            </a:pPr>
            <a:r>
              <a:rPr lang="nl-NL" dirty="0" smtClean="0"/>
              <a:t>Oorzaak: verminderde O</a:t>
            </a:r>
            <a:r>
              <a:rPr lang="nl-NL" baseline="-25000" dirty="0" smtClean="0"/>
              <a:t>2</a:t>
            </a:r>
            <a:r>
              <a:rPr lang="nl-NL" dirty="0" smtClean="0"/>
              <a:t> toevoer hersenen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Lichamelijke oorzaken</a:t>
            </a:r>
          </a:p>
          <a:p>
            <a:pPr>
              <a:buNone/>
            </a:pPr>
            <a:r>
              <a:rPr lang="nl-NL" dirty="0" smtClean="0"/>
              <a:t>Psychische oorzaken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Verschijnselen</a:t>
            </a:r>
            <a:endParaRPr lang="nl-NL" dirty="0"/>
          </a:p>
        </p:txBody>
      </p:sp>
      <p:pic>
        <p:nvPicPr>
          <p:cNvPr id="4" name="Afbeelding 3" descr="flauw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4149080"/>
            <a:ext cx="3946783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Flauwte: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Acties:</a:t>
            </a:r>
          </a:p>
          <a:p>
            <a:pPr>
              <a:buFontTx/>
              <a:buChar char="-"/>
            </a:pPr>
            <a:r>
              <a:rPr lang="nl-NL" dirty="0" smtClean="0"/>
              <a:t>Frisse lucht</a:t>
            </a:r>
          </a:p>
          <a:p>
            <a:pPr>
              <a:buFontTx/>
              <a:buChar char="-"/>
            </a:pPr>
            <a:r>
              <a:rPr lang="nl-NL" dirty="0" smtClean="0"/>
              <a:t>Plat leggen (10 min.)</a:t>
            </a:r>
          </a:p>
          <a:p>
            <a:pPr>
              <a:buFontTx/>
              <a:buChar char="-"/>
            </a:pPr>
            <a:r>
              <a:rPr lang="nl-NL" dirty="0" smtClean="0"/>
              <a:t>Benen hoog</a:t>
            </a:r>
          </a:p>
          <a:p>
            <a:pPr>
              <a:buFontTx/>
              <a:buChar char="-"/>
            </a:pPr>
            <a:r>
              <a:rPr lang="nl-NL" dirty="0" smtClean="0"/>
              <a:t>Strakke kleding los</a:t>
            </a:r>
          </a:p>
          <a:p>
            <a:pPr>
              <a:buFontTx/>
              <a:buChar char="-"/>
            </a:pPr>
            <a:r>
              <a:rPr lang="nl-NL" dirty="0" smtClean="0"/>
              <a:t>Geruststellen</a:t>
            </a:r>
          </a:p>
          <a:p>
            <a:pPr>
              <a:buFontTx/>
              <a:buChar char="-"/>
            </a:pPr>
            <a:r>
              <a:rPr lang="nl-NL" dirty="0" smtClean="0"/>
              <a:t>Iets drinken als zelf kan vasthouden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324</Words>
  <Application>Microsoft Office PowerPoint</Application>
  <PresentationFormat>Diavoorstelling (4:3)</PresentationFormat>
  <Paragraphs>102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Office-thema</vt:lpstr>
      <vt:lpstr>Shock flauwte</vt:lpstr>
      <vt:lpstr>1e hulpverlenen</vt:lpstr>
      <vt:lpstr>Gegevens 112</vt:lpstr>
      <vt:lpstr>Welke controles?</vt:lpstr>
      <vt:lpstr>Wat zie je/ zie je niet?</vt:lpstr>
      <vt:lpstr>Wat zie je/ zie je niet?</vt:lpstr>
      <vt:lpstr>Wat zie je/ zie je niet?</vt:lpstr>
      <vt:lpstr>Ziektebeelden</vt:lpstr>
      <vt:lpstr>Flauwte:</vt:lpstr>
      <vt:lpstr>Shock </vt:lpstr>
      <vt:lpstr>Shockcirkel </vt:lpstr>
      <vt:lpstr>Beroerte</vt:lpstr>
      <vt:lpstr>Epilepsie</vt:lpstr>
      <vt:lpstr>Epilepsie</vt:lpstr>
      <vt:lpstr>Wat te doen?</vt:lpstr>
      <vt:lpstr>Vragen?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Shock flauwte</dc:title>
  <cp:lastModifiedBy>Esther</cp:lastModifiedBy>
  <cp:revision>13</cp:revision>
  <dcterms:modified xsi:type="dcterms:W3CDTF">2014-02-15T11:33:05Z</dcterms:modified>
</cp:coreProperties>
</file>